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4"/>
  </p:handoutMasterIdLst>
  <p:sldIdLst>
    <p:sldId id="256" r:id="rId3"/>
    <p:sldId id="257" r:id="rId4"/>
    <p:sldId id="259" r:id="rId5"/>
    <p:sldId id="265" r:id="rId6"/>
    <p:sldId id="266" r:id="rId7"/>
    <p:sldId id="258" r:id="rId8"/>
    <p:sldId id="261" r:id="rId9"/>
    <p:sldId id="262" r:id="rId10"/>
    <p:sldId id="270" r:id="rId11"/>
    <p:sldId id="271" r:id="rId12"/>
    <p:sldId id="273" r:id="rId13"/>
    <p:sldId id="274" r:id="rId14"/>
    <p:sldId id="275" r:id="rId15"/>
    <p:sldId id="276" r:id="rId16"/>
    <p:sldId id="277" r:id="rId17"/>
    <p:sldId id="272" r:id="rId18"/>
    <p:sldId id="278" r:id="rId19"/>
    <p:sldId id="279" r:id="rId20"/>
    <p:sldId id="280" r:id="rId21"/>
    <p:sldId id="284" r:id="rId22"/>
    <p:sldId id="281" r:id="rId23"/>
    <p:sldId id="283" r:id="rId24"/>
    <p:sldId id="285" r:id="rId25"/>
    <p:sldId id="286" r:id="rId26"/>
    <p:sldId id="287" r:id="rId27"/>
    <p:sldId id="288" r:id="rId28"/>
    <p:sldId id="289" r:id="rId29"/>
    <p:sldId id="290" r:id="rId30"/>
    <p:sldId id="292" r:id="rId31"/>
    <p:sldId id="293" r:id="rId3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26"/>
        <p:guide pos="377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2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005" y="248920"/>
            <a:ext cx="6864985" cy="42164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86130" y="4822190"/>
            <a:ext cx="77412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related work:</a:t>
            </a:r>
            <a:endParaRPr lang="en-US" altLang="en-US"/>
          </a:p>
          <a:p>
            <a:r>
              <a:rPr lang="en-US" altLang="en-US"/>
              <a:t>	Global contrast + local contrast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Training processus:</a:t>
            </a:r>
            <a:endParaRPr lang="en-US" altLang="en-US"/>
          </a:p>
          <a:p>
            <a:r>
              <a:rPr lang="en-US" altLang="en-US"/>
              <a:t>pretrain encoder-&gt; pretrain decoder-&gt;</a:t>
            </a:r>
            <a:endParaRPr lang="en-US" altLang="en-US"/>
          </a:p>
          <a:p>
            <a:r>
              <a:rPr lang="en-US" altLang="en-US"/>
              <a:t>finetuning all the network using small xtr and xvl</a:t>
            </a:r>
            <a:endParaRPr lang="en-US" altLang="en-US"/>
          </a:p>
          <a:p>
            <a:r>
              <a:rPr lang="en-US" altLang="en-US"/>
              <a:t>and report the values on a large test set.</a:t>
            </a:r>
            <a:endParaRPr lang="en-US" altLang="en-US"/>
          </a:p>
          <a:p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8300720" y="730885"/>
            <a:ext cx="36855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data from the same dataset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slices are roughly aligned within patients. 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what sort of  repsetnetatin of the output which maximize theMI and not senseible to the misalignment. 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" name="Rounded Rectangle 106"/>
          <p:cNvSpPr/>
          <p:nvPr/>
        </p:nvSpPr>
        <p:spPr>
          <a:xfrm>
            <a:off x="5720715" y="499110"/>
            <a:ext cx="4022090" cy="248412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258685" y="1495425"/>
            <a:ext cx="467360" cy="422275"/>
          </a:xfrm>
          <a:prstGeom prst="rect">
            <a:avLst/>
          </a:prstGeom>
        </p:spPr>
      </p:pic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5305" y="1473200"/>
            <a:ext cx="1517015" cy="37147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35850" y="4230370"/>
            <a:ext cx="467360" cy="422275"/>
          </a:xfrm>
          <a:prstGeom prst="rect">
            <a:avLst/>
          </a:prstGeom>
        </p:spPr>
      </p:pic>
      <p:sp>
        <p:nvSpPr>
          <p:cNvPr id="106" name="Text Box 105"/>
          <p:cNvSpPr txBox="1"/>
          <p:nvPr/>
        </p:nvSpPr>
        <p:spPr>
          <a:xfrm>
            <a:off x="8362950" y="4208145"/>
            <a:ext cx="1414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IIC_contrast</a:t>
            </a:r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5481955" y="3689985"/>
            <a:ext cx="4295140" cy="170116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Text Box 108"/>
          <p:cNvSpPr txBox="1"/>
          <p:nvPr/>
        </p:nvSpPr>
        <p:spPr>
          <a:xfrm>
            <a:off x="10492105" y="3080385"/>
            <a:ext cx="12026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Total_loss</a:t>
            </a:r>
            <a:endParaRPr lang="en-US" altLang="en-US" i="1">
              <a:sym typeface="+mn-ea"/>
            </a:endParaRPr>
          </a:p>
        </p:txBody>
      </p:sp>
      <p:cxnSp>
        <p:nvCxnSpPr>
          <p:cNvPr id="110" name="Straight Arrow Connector 109"/>
          <p:cNvCxnSpPr>
            <a:stCxn id="108" idx="3"/>
            <a:endCxn id="109" idx="1"/>
          </p:cNvCxnSpPr>
          <p:nvPr/>
        </p:nvCxnSpPr>
        <p:spPr>
          <a:xfrm flipV="1">
            <a:off x="9777095" y="3264535"/>
            <a:ext cx="715010" cy="127635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109" idx="1"/>
          </p:cNvCxnSpPr>
          <p:nvPr/>
        </p:nvCxnSpPr>
        <p:spPr>
          <a:xfrm>
            <a:off x="9742805" y="1802130"/>
            <a:ext cx="749300" cy="1462405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395335" y="5573395"/>
            <a:ext cx="16548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600" b="1" i="1"/>
              <a:t>Temperature: T</a:t>
            </a:r>
            <a:endParaRPr lang="en-US" altLang="en-US" sz="1600" b="1" i="1"/>
          </a:p>
        </p:txBody>
      </p:sp>
      <p:sp>
        <p:nvSpPr>
          <p:cNvPr id="4" name="Text Box 3"/>
          <p:cNvSpPr txBox="1"/>
          <p:nvPr/>
        </p:nvSpPr>
        <p:spPr>
          <a:xfrm>
            <a:off x="8395335" y="5910580"/>
            <a:ext cx="17754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600" b="1" i="1"/>
              <a:t>num_clusters: N</a:t>
            </a:r>
            <a:endParaRPr lang="en-US" altLang="en-US" sz="1600" b="1"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8735" y="194310"/>
            <a:ext cx="3201670" cy="3215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077835" y="348615"/>
            <a:ext cx="0" cy="212090"/>
          </a:xfrm>
          <a:prstGeom prst="straightConnector1">
            <a:avLst/>
          </a:prstGeom>
          <a:ln w="25400"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954645" y="348615"/>
            <a:ext cx="0" cy="21209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009890" y="348615"/>
            <a:ext cx="0" cy="21209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880350" y="348615"/>
            <a:ext cx="0" cy="212090"/>
          </a:xfrm>
          <a:prstGeom prst="straightConnector1">
            <a:avLst/>
          </a:prstGeom>
          <a:ln w="25400"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1905" y="3742690"/>
            <a:ext cx="3081020" cy="26015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45" name="Table 44"/>
          <p:cNvGraphicFramePr/>
          <p:nvPr/>
        </p:nvGraphicFramePr>
        <p:xfrm>
          <a:off x="7362825" y="3211830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lab_ratio:2%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0.754481554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0.673764686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0.830018699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0.708584825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0.644905031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0.620922685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0.645660241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253605" y="1157605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555" y="2499995"/>
            <a:ext cx="3924300" cy="3602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010" y="2567305"/>
            <a:ext cx="4380230" cy="35737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258685" y="1475740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690" y="2677795"/>
            <a:ext cx="3993515" cy="34690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005" y="2306955"/>
            <a:ext cx="430085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313295" y="2262505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2436495"/>
            <a:ext cx="4642485" cy="42805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2520" y="2677795"/>
            <a:ext cx="4149725" cy="42602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r>
              <a:rPr lang="en-US" altLang="en-US"/>
              <a:t>2. num_clusters to adjust</a:t>
            </a:r>
            <a:endParaRPr lang="en-US" altLang="en-US"/>
          </a:p>
          <a:p>
            <a:pPr lvl="3"/>
            <a:r>
              <a:rPr lang="en-US" altLang="en-US"/>
              <a:t>3. reg_weight to adjust</a:t>
            </a:r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 extended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endParaRPr lang="en-US" altLang="en-US"/>
          </a:p>
          <a:p>
            <a:pPr marL="1371600" lvl="3" indent="0">
              <a:buNone/>
            </a:pPr>
            <a:endParaRPr lang="en-US" altLang="en-US"/>
          </a:p>
          <a:p>
            <a:pPr marL="1371600" lvl="3" indent="0">
              <a:buNone/>
            </a:pPr>
            <a:endParaRPr lang="en-US" altLang="en-US"/>
          </a:p>
          <a:p>
            <a:pPr lvl="3"/>
            <a:r>
              <a:rPr lang="en-US" altLang="en-US"/>
              <a:t>2. num_clusters to adjust</a:t>
            </a:r>
            <a:endParaRPr lang="en-US" altLang="en-US"/>
          </a:p>
          <a:p>
            <a:pPr lvl="3"/>
            <a:r>
              <a:rPr lang="en-US" altLang="en-US"/>
              <a:t>3. reg_weight to adjust</a:t>
            </a:r>
            <a:endParaRPr lang="en-US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1814195" y="2807335"/>
          <a:ext cx="610616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10"/>
                <a:gridCol w="1920240"/>
                <a:gridCol w="2035810"/>
              </a:tblGrid>
              <a:tr h="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13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</a:rPr>
                        <a:t>pretrain using only contrast</a:t>
                      </a:r>
                      <a:endParaRPr lang="en-US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-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  <a:sym typeface="+mn-ea"/>
                        </a:rPr>
                        <a:t>0.876779139</a:t>
                      </a:r>
                      <a:endParaRPr lang="en-US" sz="1200" b="0">
                        <a:solidFill>
                          <a:schemeClr val="tx1"/>
                        </a:solidFill>
                        <a:latin typeface="Calibri" panose="020F050202020403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contrast+5*iic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0.803779662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0.881362776</a:t>
                      </a:r>
                      <a:endParaRPr lang="en-US" sz="12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0.818282465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contrast+10*iic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0.877858798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0.83264641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 extended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15465"/>
            <a:ext cx="10515600" cy="4351338"/>
          </a:xfrm>
        </p:spPr>
        <p:txBody>
          <a:bodyPr>
            <a:normAutofit/>
          </a:bodyPr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r>
              <a:rPr lang="en-US" altLang="en-US"/>
              <a:t>response:</a:t>
            </a:r>
            <a:endParaRPr lang="en-US" altLang="en-US"/>
          </a:p>
          <a:p>
            <a:pPr lvl="4"/>
            <a:r>
              <a:rPr lang="en-US" altLang="en-US"/>
              <a:t>large T works, but the loss did not converge</a:t>
            </a:r>
            <a:endParaRPr lang="en-US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1814195" y="2807335"/>
          <a:ext cx="610616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10"/>
                <a:gridCol w="1920240"/>
                <a:gridCol w="203581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13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</a:rPr>
                        <a:t>pretrain using only contrast</a:t>
                      </a:r>
                      <a:endParaRPr lang="en-US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-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  <a:sym typeface="+mn-ea"/>
                        </a:rPr>
                        <a:t>0.876779139</a:t>
                      </a:r>
                      <a:endParaRPr lang="en-US" sz="1200" b="0">
                        <a:solidFill>
                          <a:schemeClr val="tx1"/>
                        </a:solidFill>
                        <a:latin typeface="Calibri" panose="020F050202020403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contrast+5*iic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0.803779662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0.881362776</a:t>
                      </a:r>
                      <a:endParaRPr lang="en-US" sz="12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0.818282465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contrast+10*iic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0.877858798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0.83264641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3746500" y="3604260"/>
            <a:ext cx="4245610" cy="306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6570" y="67310"/>
            <a:ext cx="2482215" cy="2120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085" y="2067560"/>
            <a:ext cx="2622550" cy="2220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430" y="4156710"/>
            <a:ext cx="2529205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r>
              <a:rPr lang="en-US" altLang="en-US"/>
              <a:t>2. num_clusters to adjust</a:t>
            </a:r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marL="1371600" lvl="3" indent="0">
              <a:buNone/>
            </a:pPr>
            <a:r>
              <a:rPr lang="en-US" altLang="en-US"/>
              <a:t>response:</a:t>
            </a:r>
            <a:endParaRPr lang="en-US" altLang="en-US"/>
          </a:p>
          <a:p>
            <a:pPr marL="1371600" lvl="3" indent="0">
              <a:buNone/>
            </a:pPr>
            <a:r>
              <a:rPr lang="en-US" altLang="en-US"/>
              <a:t>	N with a larger value is better, but the gap is very large.</a:t>
            </a:r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</p:txBody>
      </p:sp>
      <p:graphicFrame>
        <p:nvGraphicFramePr>
          <p:cNvPr id="9" name="Table 8"/>
          <p:cNvGraphicFramePr/>
          <p:nvPr/>
        </p:nvGraphicFramePr>
        <p:xfrm>
          <a:off x="2336800" y="3134360"/>
          <a:ext cx="6106160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10"/>
                <a:gridCol w="1920240"/>
                <a:gridCol w="2035810"/>
              </a:tblGrid>
              <a:tr h="28448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13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</a:rPr>
                        <a:t>pretrain using only contrast</a:t>
                      </a:r>
                      <a:endParaRPr lang="en-US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-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  <a:sym typeface="+mn-ea"/>
                        </a:rPr>
                        <a:t>0.876779139</a:t>
                      </a:r>
                      <a:endParaRPr lang="en-US" sz="1200" b="0">
                        <a:solidFill>
                          <a:schemeClr val="tx1"/>
                        </a:solidFill>
                        <a:latin typeface="Calibri" panose="020F050202020403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contrast+5*iic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N=10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0.803779662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N=20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0.814759254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contrast+10*iic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N=10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N=20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0.81805857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59105" y="143510"/>
            <a:ext cx="6614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My progress:</a:t>
            </a:r>
            <a:endParaRPr lang="en-US" altLang="en-US"/>
          </a:p>
          <a:p>
            <a:r>
              <a:rPr lang="en-US" altLang="en-US"/>
              <a:t>1. we use ACDC dataset as the same as theirs.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433705" y="1716405"/>
            <a:ext cx="10845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1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59105" y="4091940"/>
            <a:ext cx="1084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2</a:t>
            </a:r>
            <a:endParaRPr lang="en-US" altLang="en-US"/>
          </a:p>
          <a:p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30467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Partition1</a:t>
            </a:r>
            <a:endParaRPr lang="en-US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54089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Partition2</a:t>
            </a:r>
            <a:endParaRPr lang="en-US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8240395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Partition3</a:t>
            </a:r>
            <a:endParaRPr lang="en-US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8815" y="831215"/>
            <a:ext cx="2489835" cy="5308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829310"/>
            <a:ext cx="2565400" cy="53105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829310"/>
            <a:ext cx="2608580" cy="5374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313295" y="2262505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2436495"/>
            <a:ext cx="4642485" cy="42805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2520" y="2677795"/>
            <a:ext cx="4149725" cy="42602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Problems to discuss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760" y="588010"/>
            <a:ext cx="5737860" cy="62649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268845" y="675005"/>
            <a:ext cx="295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Does IIC work in this case?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1182370"/>
            <a:ext cx="2070100" cy="13271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811510" y="1957705"/>
            <a:ext cx="996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>
                <a:solidFill>
                  <a:srgbClr val="FF6600"/>
                </a:solidFill>
              </a:rPr>
              <a:t>baseline</a:t>
            </a:r>
            <a:endParaRPr lang="en-US" altLang="en-US" sz="1400"/>
          </a:p>
          <a:p>
            <a:pPr algn="ctr"/>
            <a:r>
              <a:rPr lang="en-US" altLang="en-US" sz="1400">
                <a:solidFill>
                  <a:srgbClr val="0070C0"/>
                </a:solidFill>
              </a:rPr>
              <a:t>IIC</a:t>
            </a:r>
            <a:endParaRPr lang="en-US" altLang="en-US" sz="140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845" y="1122045"/>
            <a:ext cx="2185670" cy="166624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8350250" y="1400175"/>
            <a:ext cx="996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en-US" sz="1400"/>
          </a:p>
          <a:p>
            <a:pPr algn="ctr"/>
            <a:r>
              <a:rPr lang="en-US" altLang="en-US" sz="1400">
                <a:solidFill>
                  <a:srgbClr val="0070C0"/>
                </a:solidFill>
              </a:rPr>
              <a:t>IIC</a:t>
            </a:r>
            <a:endParaRPr lang="en-US" altLang="en-US" sz="1400">
              <a:solidFill>
                <a:srgbClr val="0070C0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39000" y="2915285"/>
            <a:ext cx="52120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why?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Augmentation is not enough so that the enc_code</a:t>
            </a:r>
            <a:endParaRPr lang="en-US" altLang="en-US"/>
          </a:p>
          <a:p>
            <a:r>
              <a:rPr lang="en-US" altLang="en-US"/>
              <a:t>is not scattered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-&gt; try more augmentations</a:t>
            </a:r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0802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>
                <a:sym typeface="+mn-ea"/>
              </a:rPr>
              <a:t>Some experimental results</a:t>
            </a:r>
            <a:endParaRPr lang="en-US" altLang="en-US"/>
          </a:p>
          <a:p>
            <a:endParaRPr lang="" altLang="en-US"/>
          </a:p>
          <a:p>
            <a:endParaRPr lang="" altLang="en-US"/>
          </a:p>
          <a:p>
            <a:r>
              <a:rPr lang="" altLang="en-US"/>
              <a:t>Cluster effect on feature space</a:t>
            </a:r>
            <a:endParaRPr lang="" altLang="en-US"/>
          </a:p>
          <a:p>
            <a:endParaRPr lang="" altLang="en-US"/>
          </a:p>
          <a:p>
            <a:endParaRPr lang="" altLang="en-US"/>
          </a:p>
          <a:p>
            <a:endParaRPr lang="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Rounded Rectangle 31"/>
          <p:cNvSpPr/>
          <p:nvPr/>
        </p:nvSpPr>
        <p:spPr>
          <a:xfrm>
            <a:off x="4521200" y="246380"/>
            <a:ext cx="2834005" cy="3530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7557770" y="916940"/>
          <a:ext cx="4648835" cy="1535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665"/>
                <a:gridCol w="1207770"/>
                <a:gridCol w="1549400"/>
              </a:tblGrid>
              <a:tr h="4381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data augment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simple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complex</a:t>
                      </a: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without pretrain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-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74.08</a:t>
                      </a:r>
                      <a:endParaRPr lang="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pretrain encoder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b="1"/>
                        <a:t>83.25</a:t>
                      </a:r>
                      <a:endParaRPr lang="" alt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80.59</a:t>
                      </a:r>
                      <a:endParaRPr lang="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pretrain enc+dec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81.71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78.26</a:t>
                      </a:r>
                      <a:endParaRPr lang="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 Box 14"/>
          <p:cNvSpPr txBox="1"/>
          <p:nvPr/>
        </p:nvSpPr>
        <p:spPr>
          <a:xfrm>
            <a:off x="7557770" y="54864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b="1"/>
              <a:t>2% of labeled data</a:t>
            </a:r>
            <a:endParaRPr lang="" altLang="en-US" b="1"/>
          </a:p>
        </p:txBody>
      </p:sp>
      <p:graphicFrame>
        <p:nvGraphicFramePr>
          <p:cNvPr id="17" name="Table 16"/>
          <p:cNvGraphicFramePr/>
          <p:nvPr/>
        </p:nvGraphicFramePr>
        <p:xfrm>
          <a:off x="7557770" y="2997200"/>
          <a:ext cx="4648835" cy="1609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665"/>
                <a:gridCol w="1207770"/>
                <a:gridCol w="1549400"/>
              </a:tblGrid>
              <a:tr h="51181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800">
                          <a:sym typeface="+mn-ea"/>
                        </a:rPr>
                        <a:t>batch size</a:t>
                      </a:r>
                      <a:endParaRPr lang="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800">
                          <a:sym typeface="+mn-ea"/>
                        </a:rPr>
                        <a:t>18</a:t>
                      </a:r>
                      <a:endParaRPr lang="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800">
                          <a:sym typeface="+mn-ea"/>
                        </a:rPr>
                        <a:t>75</a:t>
                      </a:r>
                      <a:endParaRPr lang="" altLang="en-US" sz="1800"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without pretrain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76.3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-</a:t>
                      </a:r>
                      <a:endParaRPr lang="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encoder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83.25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</a:t>
                      </a:r>
                      <a:r>
                        <a:rPr lang="" altLang="en-US" b="1"/>
                        <a:t>3.31</a:t>
                      </a:r>
                      <a:endParaRPr lang="" altLang="en-US" b="1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</a:t>
                      </a:r>
                      <a:r>
                        <a:rPr lang="" altLang="en-US"/>
                        <a:t>enc+</a:t>
                      </a:r>
                      <a:r>
                        <a:rPr lang="en-US" altLang="en-US"/>
                        <a:t>dec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81.71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-</a:t>
                      </a:r>
                      <a:endParaRPr lang="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 Box 23"/>
          <p:cNvSpPr txBox="1"/>
          <p:nvPr/>
        </p:nvSpPr>
        <p:spPr>
          <a:xfrm>
            <a:off x="7557770" y="2677795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graphicFrame>
        <p:nvGraphicFramePr>
          <p:cNvPr id="25" name="Table 24"/>
          <p:cNvGraphicFramePr/>
          <p:nvPr/>
        </p:nvGraphicFramePr>
        <p:xfrm>
          <a:off x="7557770" y="5161280"/>
          <a:ext cx="4648835" cy="1609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270"/>
                <a:gridCol w="1061085"/>
                <a:gridCol w="1268730"/>
                <a:gridCol w="793750"/>
              </a:tblGrid>
              <a:tr h="51181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400">
                          <a:sym typeface="+mn-ea"/>
                        </a:rPr>
                        <a:t>Contrast on</a:t>
                      </a:r>
                      <a:endParaRPr lang="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400">
                          <a:sym typeface="+mn-ea"/>
                        </a:rPr>
                        <a:t>partition</a:t>
                      </a:r>
                      <a:endParaRPr lang="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400">
                          <a:sym typeface="+mn-ea"/>
                        </a:rPr>
                        <a:t>patient</a:t>
                      </a:r>
                      <a:endParaRPr lang="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400">
                          <a:sym typeface="+mn-ea"/>
                        </a:rPr>
                        <a:t>both</a:t>
                      </a:r>
                      <a:endParaRPr lang="" altLang="en-US" sz="1400"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without pretrain</a:t>
                      </a:r>
                      <a:endParaRPr lang="en-US" altLang="en-US" sz="1400"/>
                    </a:p>
                  </a:txBody>
                  <a:tcPr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/>
                        <a:t>86.26</a:t>
                      </a:r>
                      <a:endParaRPr lang="" altLang="en-US" sz="140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pretrain </a:t>
                      </a:r>
                      <a:r>
                        <a:rPr lang="" altLang="en-US" sz="1400"/>
                        <a:t>e</a:t>
                      </a:r>
                      <a:r>
                        <a:rPr lang="en-US" altLang="en-US" sz="1400"/>
                        <a:t>ncoder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400" b="1"/>
                        <a:t>87.71</a:t>
                      </a:r>
                      <a:endParaRPr lang="" altLang="en-US" sz="1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sz="1400"/>
                        <a:t>-</a:t>
                      </a:r>
                      <a:endParaRPr lang="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400"/>
                        <a:t>-</a:t>
                      </a:r>
                      <a:endParaRPr lang="" altLang="en-US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pretrain </a:t>
                      </a:r>
                      <a:r>
                        <a:rPr lang="" altLang="en-US" sz="1400"/>
                        <a:t>enc+dec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8</a:t>
                      </a:r>
                      <a:r>
                        <a:rPr lang="" altLang="en-US" sz="1400"/>
                        <a:t>7.</a:t>
                      </a:r>
                      <a:r>
                        <a:rPr lang="" altLang="en-US" sz="1400"/>
                        <a:t>46</a:t>
                      </a:r>
                      <a:endParaRPr lang="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400"/>
                        <a:t>87.11</a:t>
                      </a:r>
                      <a:endParaRPr lang="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400"/>
                        <a:t>87.24</a:t>
                      </a:r>
                      <a:endParaRPr lang="" altLang="en-US" sz="1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ext Box 26"/>
          <p:cNvSpPr txBox="1"/>
          <p:nvPr/>
        </p:nvSpPr>
        <p:spPr>
          <a:xfrm>
            <a:off x="7557770" y="4792980"/>
            <a:ext cx="230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b="1"/>
              <a:t>10</a:t>
            </a:r>
            <a:r>
              <a:rPr lang="en-US" altLang="en-US" b="1"/>
              <a:t>% of labeled data</a:t>
            </a:r>
            <a:endParaRPr lang="en-US" altLang="en-US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795520" y="3609340"/>
            <a:ext cx="2545715" cy="31610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7517765" y="405130"/>
          <a:ext cx="4648200" cy="189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075"/>
                <a:gridCol w="1482725"/>
                <a:gridCol w="1549400"/>
              </a:tblGrid>
              <a:tr h="4133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800">
                          <a:sym typeface="+mn-ea"/>
                        </a:rPr>
                        <a:t>clus. num\bs</a:t>
                      </a:r>
                      <a:endParaRPr lang="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/>
                        <a:t>18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800">
                          <a:sym typeface="+mn-ea"/>
                        </a:rPr>
                        <a:t>75</a:t>
                      </a:r>
                      <a:endParaRPr lang="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800"/>
                        <a:t>10</a:t>
                      </a:r>
                      <a:endParaRPr lang="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61.73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76.92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800"/>
                        <a:t>50</a:t>
                      </a:r>
                      <a:endParaRPr lang="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59.40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66.39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800"/>
                        <a:t>80</a:t>
                      </a:r>
                      <a:endParaRPr lang="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64.23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67.33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75.67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15" name="Text Box 14"/>
          <p:cNvSpPr txBox="1"/>
          <p:nvPr/>
        </p:nvSpPr>
        <p:spPr>
          <a:xfrm>
            <a:off x="7517765" y="3683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sp>
        <p:nvSpPr>
          <p:cNvPr id="24" name="Text Box 23"/>
          <p:cNvSpPr txBox="1"/>
          <p:nvPr/>
        </p:nvSpPr>
        <p:spPr>
          <a:xfrm>
            <a:off x="7557770" y="242316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b="1"/>
              <a:t>5</a:t>
            </a:r>
            <a:r>
              <a:rPr lang="en-US" altLang="en-US" b="1"/>
              <a:t>% of labeled data</a:t>
            </a:r>
            <a:endParaRPr lang="en-US" altLang="en-US" b="1"/>
          </a:p>
        </p:txBody>
      </p:sp>
      <p:sp>
        <p:nvSpPr>
          <p:cNvPr id="27" name="Text Box 26"/>
          <p:cNvSpPr txBox="1"/>
          <p:nvPr/>
        </p:nvSpPr>
        <p:spPr>
          <a:xfrm>
            <a:off x="7517765" y="4624705"/>
            <a:ext cx="230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10% of labeled data</a:t>
            </a:r>
            <a:endParaRPr lang="en-US" altLang="en-US" b="1"/>
          </a:p>
        </p:txBody>
      </p:sp>
      <p:graphicFrame>
        <p:nvGraphicFramePr>
          <p:cNvPr id="47" name="Table 46"/>
          <p:cNvGraphicFramePr/>
          <p:nvPr/>
        </p:nvGraphicFramePr>
        <p:xfrm>
          <a:off x="7517765" y="2777490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075"/>
                <a:gridCol w="1482725"/>
                <a:gridCol w="1549400"/>
              </a:tblGrid>
              <a:tr h="3390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clus. num\bs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10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76.29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83.34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50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75.38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76.78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80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75.35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76.24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83.80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68" name="Table 67"/>
          <p:cNvGraphicFramePr/>
          <p:nvPr/>
        </p:nvGraphicFramePr>
        <p:xfrm>
          <a:off x="7517765" y="5034915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075"/>
                <a:gridCol w="1482725"/>
                <a:gridCol w="1549400"/>
              </a:tblGrid>
              <a:tr h="3390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clus. num\bs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10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82.09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86.52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50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81.66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84.29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80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82.29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83.35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85.57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795520" y="186690"/>
            <a:ext cx="2545715" cy="65836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7517765" y="3683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sp>
        <p:nvSpPr>
          <p:cNvPr id="24" name="Text Box 23"/>
          <p:cNvSpPr txBox="1"/>
          <p:nvPr/>
        </p:nvSpPr>
        <p:spPr>
          <a:xfrm>
            <a:off x="7517765" y="2265045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5% of labeled data</a:t>
            </a:r>
            <a:endParaRPr lang="en-US" altLang="en-US" b="1"/>
          </a:p>
        </p:txBody>
      </p:sp>
      <p:sp>
        <p:nvSpPr>
          <p:cNvPr id="27" name="Text Box 26"/>
          <p:cNvSpPr txBox="1"/>
          <p:nvPr/>
        </p:nvSpPr>
        <p:spPr>
          <a:xfrm>
            <a:off x="7517765" y="4542155"/>
            <a:ext cx="230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10% of labeled data</a:t>
            </a:r>
            <a:endParaRPr lang="en-US" altLang="en-US" b="1"/>
          </a:p>
        </p:txBody>
      </p:sp>
      <p:graphicFrame>
        <p:nvGraphicFramePr>
          <p:cNvPr id="68" name="Table 67"/>
          <p:cNvGraphicFramePr/>
          <p:nvPr/>
        </p:nvGraphicFramePr>
        <p:xfrm>
          <a:off x="7517765" y="4952365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869315"/>
                <a:gridCol w="675005"/>
                <a:gridCol w="929640"/>
                <a:gridCol w="9296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/>
                        <a:t>1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800">
                          <a:sym typeface="+mn-ea"/>
                        </a:rPr>
                        <a:t>3</a:t>
                      </a:r>
                      <a:endParaRPr lang="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800">
                          <a:sym typeface="+mn-ea"/>
                        </a:rPr>
                        <a:t>5</a:t>
                      </a:r>
                      <a:endParaRPr lang="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800">
                          <a:sym typeface="+mn-ea"/>
                        </a:rPr>
                        <a:t>10</a:t>
                      </a:r>
                      <a:endParaRPr lang="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" altLang="en-US" sz="1800"/>
                        <a:t>Cont+IIC</a:t>
                      </a:r>
                      <a:endParaRPr lang="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" altLang="en-US" sz="1800" b="1"/>
                        <a:t>88.31</a:t>
                      </a:r>
                      <a:endParaRPr lang="" altLang="en-US" sz="1800" b="1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" altLang="en-US" sz="1800" b="0"/>
                        <a:t>87.84</a:t>
                      </a:r>
                      <a:endParaRPr lang="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" altLang="en-US" sz="1800" b="0"/>
                        <a:t>87.56</a:t>
                      </a:r>
                      <a:endParaRPr lang="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" altLang="en-US" sz="1800" b="0"/>
                        <a:t>86.54</a:t>
                      </a:r>
                      <a:endParaRPr lang="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" altLang="en-US" sz="1600"/>
                        <a:t>only Cont</a:t>
                      </a:r>
                      <a:endParaRPr lang="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" altLang="en-US" sz="1800" b="0"/>
                        <a:t>87.74</a:t>
                      </a:r>
                      <a:endParaRPr lang="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" altLang="en-US" sz="1600"/>
                        <a:t>only IIC</a:t>
                      </a:r>
                      <a:endParaRPr lang="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" altLang="en-US" sz="1800" b="0"/>
                        <a:t>86.52</a:t>
                      </a:r>
                      <a:endParaRPr lang="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85.57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3" name="Table 2"/>
          <p:cNvGraphicFramePr/>
          <p:nvPr/>
        </p:nvGraphicFramePr>
        <p:xfrm>
          <a:off x="7557770" y="2556510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869315"/>
                <a:gridCol w="675005"/>
                <a:gridCol w="929640"/>
                <a:gridCol w="9296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3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10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Cont+IIC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</a:t>
                      </a:r>
                      <a:r>
                        <a:rPr lang="" altLang="en-US" sz="1800" b="1"/>
                        <a:t>5.50</a:t>
                      </a:r>
                      <a:endParaRPr lang="" altLang="en-US" sz="1800" b="1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</a:t>
                      </a:r>
                      <a:r>
                        <a:rPr lang="" altLang="en-US" sz="1800" b="0"/>
                        <a:t>6</a:t>
                      </a:r>
                      <a:r>
                        <a:rPr lang="en-US" altLang="en-US" sz="1800" b="0"/>
                        <a:t>.</a:t>
                      </a:r>
                      <a:r>
                        <a:rPr lang="" altLang="en-US" sz="1800" b="0"/>
                        <a:t>26</a:t>
                      </a:r>
                      <a:endParaRPr lang="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</a:t>
                      </a:r>
                      <a:r>
                        <a:rPr lang="" altLang="en-US" sz="1800" b="0"/>
                        <a:t>5</a:t>
                      </a:r>
                      <a:r>
                        <a:rPr lang="en-US" altLang="en-US" sz="1800" b="0"/>
                        <a:t>.</a:t>
                      </a:r>
                      <a:r>
                        <a:rPr lang="" altLang="en-US" sz="1800" b="0"/>
                        <a:t>49</a:t>
                      </a:r>
                      <a:endParaRPr lang="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</a:t>
                      </a:r>
                      <a:r>
                        <a:rPr lang="" altLang="en-US" sz="1800" b="0"/>
                        <a:t>5.70</a:t>
                      </a:r>
                      <a:endParaRPr lang="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" altLang="en-US" sz="1600"/>
                        <a:t>only Cont</a:t>
                      </a:r>
                      <a:endParaRPr lang="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</a:t>
                      </a:r>
                      <a:r>
                        <a:rPr lang="" altLang="en-US" sz="1800" b="0"/>
                        <a:t>5.56</a:t>
                      </a:r>
                      <a:endParaRPr lang="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" altLang="en-US" sz="1600"/>
                        <a:t>only IIC</a:t>
                      </a:r>
                      <a:endParaRPr lang="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" altLang="en-US" sz="1800" b="0"/>
                        <a:t>83.34</a:t>
                      </a:r>
                      <a:endParaRPr lang="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</a:t>
                      </a:r>
                      <a:r>
                        <a:rPr lang="" altLang="en-US" sz="1800" b="0"/>
                        <a:t>3.80</a:t>
                      </a:r>
                      <a:endParaRPr lang="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7557770" y="331470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855980"/>
                <a:gridCol w="688340"/>
                <a:gridCol w="929640"/>
                <a:gridCol w="9296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3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10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Cont+IIC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</a:t>
                      </a:r>
                      <a:r>
                        <a:rPr lang="" altLang="en-US" sz="1800" b="1"/>
                        <a:t>3.19</a:t>
                      </a:r>
                      <a:endParaRPr lang="" altLang="en-US" sz="1800" b="1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</a:t>
                      </a:r>
                      <a:r>
                        <a:rPr lang="" altLang="en-US" sz="1800" b="0"/>
                        <a:t>2.99</a:t>
                      </a:r>
                      <a:endParaRPr lang="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</a:t>
                      </a:r>
                      <a:r>
                        <a:rPr lang="" altLang="en-US" sz="1800" b="0"/>
                        <a:t>2.39</a:t>
                      </a:r>
                      <a:endParaRPr lang="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" altLang="en-US" sz="1800" b="1"/>
                        <a:t>83.65</a:t>
                      </a:r>
                      <a:endParaRPr lang="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" altLang="en-US" sz="1600"/>
                        <a:t>only Cont</a:t>
                      </a:r>
                      <a:endParaRPr lang="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" altLang="en-US" sz="1800" b="0"/>
                        <a:t>83.09</a:t>
                      </a:r>
                      <a:endParaRPr lang="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" altLang="en-US" sz="1600"/>
                        <a:t>only IIC</a:t>
                      </a:r>
                      <a:endParaRPr lang="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" altLang="en-US" sz="1800" b="0"/>
                        <a:t>76.92</a:t>
                      </a:r>
                      <a:endParaRPr lang="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75.67</a:t>
                      </a:r>
                      <a:endParaRPr lang="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" altLang="en-US"/>
              <a:t>What is going on feature space</a:t>
            </a:r>
            <a:endParaRPr lang="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396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2350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9888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7641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9728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7875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5196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9062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31102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6228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50285" y="609409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altLang="en-US" sz="1200"/>
              <a:t>Feature space</a:t>
            </a:r>
            <a:endParaRPr lang="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11430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3159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05985" y="559625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7265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9295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90246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111506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90754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92278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90246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88722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202565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22961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74218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41922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41903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41903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41903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41878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41878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41833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50431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50412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50412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50412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50387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50387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50342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9353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9334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9334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9334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9309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9309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9264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3675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51555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60477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-164465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5227955" y="2020570"/>
            <a:ext cx="297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" altLang="en-US" i="1">
                <a:sym typeface="+mn-ea"/>
              </a:rPr>
              <a:t>v</a:t>
            </a:r>
            <a:endParaRPr lang="" altLang="en-US" i="1" baseline="-25000">
              <a:sym typeface="+mn-ea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109210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113155" y="15449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2917190" y="7747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3046730" y="161290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3440" y="959485"/>
            <a:ext cx="1206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altLang="en-US" sz="1200" b="1"/>
              <a:t>Feature space</a:t>
            </a:r>
            <a:endParaRPr lang="" alt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4886008" y="959485"/>
            <a:ext cx="11131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altLang="en-US" sz="1200" b="1"/>
              <a:t>vector</a:t>
            </a:r>
            <a:r>
              <a:rPr lang="en-US" altLang="en-US" sz="1200" b="1"/>
              <a:t> space</a:t>
            </a:r>
            <a:endParaRPr lang="en-US" altLang="en-US" sz="1200" b="1"/>
          </a:p>
        </p:txBody>
      </p:sp>
      <p:sp>
        <p:nvSpPr>
          <p:cNvPr id="6" name="Cube 5"/>
          <p:cNvSpPr/>
          <p:nvPr/>
        </p:nvSpPr>
        <p:spPr>
          <a:xfrm>
            <a:off x="7419975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7552690" y="202057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" altLang="en-US" i="1">
                <a:sym typeface="+mn-ea"/>
              </a:rPr>
              <a:t>e</a:t>
            </a:r>
            <a:endParaRPr lang="" altLang="en-US" i="1" baseline="-25000"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773228" y="959485"/>
            <a:ext cx="196024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altLang="en-US" sz="1200" b="1"/>
              <a:t>normalized vector</a:t>
            </a:r>
            <a:r>
              <a:rPr lang="en-US" altLang="en-US" sz="1200" b="1"/>
              <a:t> space</a:t>
            </a:r>
            <a:endParaRPr lang="en-US" altLang="en-US" sz="1200" b="1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4200" y="2585720"/>
            <a:ext cx="2372360" cy="19545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755" y="2679700"/>
            <a:ext cx="2360930" cy="206565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" y="2679700"/>
            <a:ext cx="2517775" cy="20593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603115"/>
            <a:ext cx="2372360" cy="1936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515" y="4486910"/>
            <a:ext cx="2653030" cy="22847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" y="4486910"/>
            <a:ext cx="2832735" cy="22942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5920" y="3375025"/>
            <a:ext cx="3138170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-164465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5248275" y="202057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" altLang="en-US" i="1">
                <a:sym typeface="+mn-ea"/>
              </a:rPr>
              <a:t>p</a:t>
            </a:r>
            <a:endParaRPr lang="" altLang="en-US" i="1" baseline="-25000">
              <a:sym typeface="+mn-ea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109210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113155" y="15449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2815590" y="774700"/>
            <a:ext cx="10452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altLang="en-US" sz="1200"/>
              <a:t>classification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3046730" y="161290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3440" y="959485"/>
            <a:ext cx="1206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Feature space</a:t>
            </a:r>
            <a:endParaRPr lang="en-US" alt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4724401" y="959485"/>
            <a:ext cx="14363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altLang="en-US" sz="1200" b="1"/>
              <a:t>probability space</a:t>
            </a:r>
            <a:endParaRPr lang="" altLang="en-US" sz="12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0330" y="2310130"/>
            <a:ext cx="2671445" cy="2237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340" y="2704465"/>
            <a:ext cx="2241550" cy="18434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30" y="4205605"/>
            <a:ext cx="2833370" cy="2569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340" y="4787900"/>
            <a:ext cx="2254250" cy="18942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-164465"/>
            <a:ext cx="10515600" cy="1325563"/>
          </a:xfrm>
        </p:spPr>
        <p:txBody>
          <a:bodyPr/>
          <a:p>
            <a:r>
              <a:rPr lang="" altLang="en-US"/>
              <a:t>So what?</a:t>
            </a:r>
            <a:endParaRPr lang="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5227955" y="2020570"/>
            <a:ext cx="297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v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109210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113155" y="15449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2917190" y="7747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3046730" y="161290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3440" y="959485"/>
            <a:ext cx="1206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Feature space</a:t>
            </a:r>
            <a:endParaRPr lang="en-US" alt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4886008" y="959485"/>
            <a:ext cx="11131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vector space</a:t>
            </a:r>
            <a:endParaRPr lang="en-US" altLang="en-US" sz="1200" b="1"/>
          </a:p>
        </p:txBody>
      </p:sp>
      <p:sp>
        <p:nvSpPr>
          <p:cNvPr id="6" name="Cube 5"/>
          <p:cNvSpPr/>
          <p:nvPr/>
        </p:nvSpPr>
        <p:spPr>
          <a:xfrm>
            <a:off x="7419975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7552690" y="202057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773228" y="959485"/>
            <a:ext cx="196024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normalized vector space</a:t>
            </a:r>
            <a:endParaRPr lang="en-US" altLang="en-US" sz="12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" y="2282190"/>
            <a:ext cx="2943225" cy="2536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655" y="2388870"/>
            <a:ext cx="2304415" cy="2005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253615"/>
            <a:ext cx="2667635" cy="23514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705" y="4651375"/>
            <a:ext cx="2985770" cy="25330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" y="4651375"/>
            <a:ext cx="2660015" cy="218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935" y="4605020"/>
            <a:ext cx="3037205" cy="24549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5140" y="2020570"/>
            <a:ext cx="2007235" cy="18376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5140" y="4272280"/>
            <a:ext cx="2192655" cy="196913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65735" y="2388870"/>
            <a:ext cx="2948305" cy="462216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6900" y="4323715"/>
            <a:ext cx="814070" cy="889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60" y="4337050"/>
            <a:ext cx="812165" cy="8985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40460" y="3324860"/>
            <a:ext cx="812165" cy="86233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0460" y="2324100"/>
            <a:ext cx="812165" cy="845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network architecture</a:t>
            </a:r>
            <a:endParaRPr lang="en-US" altLang="en-US"/>
          </a:p>
        </p:txBody>
      </p:sp>
      <p:sp>
        <p:nvSpPr>
          <p:cNvPr id="4" name="Isosceles Triangle 3"/>
          <p:cNvSpPr/>
          <p:nvPr/>
        </p:nvSpPr>
        <p:spPr>
          <a:xfrm rot="5400000">
            <a:off x="2489200" y="3432810"/>
            <a:ext cx="1516380" cy="6985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6200000">
            <a:off x="5988685" y="3587750"/>
            <a:ext cx="944245" cy="2425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5400000">
            <a:off x="3965575" y="4173855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24585" y="3324860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963420" y="2703195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11" name="Text Box 10"/>
          <p:cNvSpPr txBox="1"/>
          <p:nvPr/>
        </p:nvSpPr>
        <p:spPr>
          <a:xfrm>
            <a:off x="1968500" y="3557270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2" name="Text Box 11"/>
          <p:cNvSpPr txBox="1"/>
          <p:nvPr/>
        </p:nvSpPr>
        <p:spPr>
          <a:xfrm>
            <a:off x="1963420" y="4540250"/>
            <a:ext cx="757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negative</a:t>
            </a:r>
            <a:endParaRPr lang="en-US" altLang="en-US" sz="1200"/>
          </a:p>
        </p:txBody>
      </p:sp>
      <p:sp>
        <p:nvSpPr>
          <p:cNvPr id="7" name="Rounded Rectangle 6"/>
          <p:cNvSpPr/>
          <p:nvPr/>
        </p:nvSpPr>
        <p:spPr>
          <a:xfrm>
            <a:off x="1124585" y="2319655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139190" y="4337050"/>
            <a:ext cx="813435" cy="899160"/>
          </a:xfrm>
          <a:prstGeom prst="round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3922395" y="4623435"/>
            <a:ext cx="5575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</a:t>
            </a:r>
            <a:r>
              <a:rPr lang="en-US" altLang="en-US" baseline="-25000"/>
              <a:t>anc</a:t>
            </a:r>
            <a:endParaRPr lang="en-US" altLang="en-US"/>
          </a:p>
          <a:p>
            <a:r>
              <a:rPr lang="en-US" altLang="en-US" i="1"/>
              <a:t>e</a:t>
            </a:r>
            <a:r>
              <a:rPr lang="en-US" altLang="en-US" baseline="-25000"/>
              <a:t>pos</a:t>
            </a:r>
            <a:endParaRPr lang="en-US" altLang="en-US"/>
          </a:p>
          <a:p>
            <a:r>
              <a:rPr lang="en-US" altLang="en-US" i="1"/>
              <a:t>e</a:t>
            </a:r>
            <a:r>
              <a:rPr lang="en-US" altLang="en-US" baseline="-25000"/>
              <a:t>neg</a:t>
            </a:r>
            <a:endParaRPr lang="en-US" altLang="en-US" baseline="-250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900" y="2048510"/>
            <a:ext cx="834390" cy="8839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900" y="3141980"/>
            <a:ext cx="821055" cy="88963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8206740" y="2048510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210550" y="3169285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8227695" y="4313555"/>
            <a:ext cx="813435" cy="899160"/>
          </a:xfrm>
          <a:prstGeom prst="round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9256395" y="2557780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9261475" y="341185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9256395" y="4394835"/>
            <a:ext cx="757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negative</a:t>
            </a:r>
            <a:endParaRPr lang="en-US" altLang="en-US" sz="1200"/>
          </a:p>
        </p:txBody>
      </p:sp>
      <p:sp>
        <p:nvSpPr>
          <p:cNvPr id="36" name="Right Arrow 35"/>
          <p:cNvSpPr/>
          <p:nvPr/>
        </p:nvSpPr>
        <p:spPr>
          <a:xfrm rot="16200000">
            <a:off x="6727825" y="2468880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Flowchart: Manual Operation 36"/>
          <p:cNvSpPr/>
          <p:nvPr/>
        </p:nvSpPr>
        <p:spPr>
          <a:xfrm rot="5400000">
            <a:off x="6808470" y="3479800"/>
            <a:ext cx="1454785" cy="24003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Text Box 37"/>
          <p:cNvSpPr txBox="1"/>
          <p:nvPr/>
        </p:nvSpPr>
        <p:spPr>
          <a:xfrm>
            <a:off x="6652260" y="1242060"/>
            <a:ext cx="5575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d</a:t>
            </a:r>
            <a:r>
              <a:rPr lang="en-US" altLang="en-US" baseline="-25000"/>
              <a:t>anc</a:t>
            </a:r>
            <a:endParaRPr lang="en-US" altLang="en-US"/>
          </a:p>
          <a:p>
            <a:r>
              <a:rPr lang="en-US" altLang="en-US" i="1"/>
              <a:t>d</a:t>
            </a:r>
            <a:r>
              <a:rPr lang="en-US" altLang="en-US" baseline="-25000"/>
              <a:t>pos</a:t>
            </a:r>
            <a:endParaRPr lang="en-US" altLang="en-US"/>
          </a:p>
          <a:p>
            <a:r>
              <a:rPr lang="en-US" altLang="en-US" i="1"/>
              <a:t>d</a:t>
            </a:r>
            <a:r>
              <a:rPr lang="en-US" altLang="en-US" baseline="-25000"/>
              <a:t>neg</a:t>
            </a:r>
            <a:endParaRPr lang="en-US" altLang="en-US" baseline="-25000"/>
          </a:p>
        </p:txBody>
      </p:sp>
      <p:sp>
        <p:nvSpPr>
          <p:cNvPr id="39" name="Right Arrow 38"/>
          <p:cNvSpPr/>
          <p:nvPr/>
        </p:nvSpPr>
        <p:spPr>
          <a:xfrm>
            <a:off x="7367905" y="1610995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>
            <a:off x="4018280" y="5720080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7732395" y="1518920"/>
            <a:ext cx="152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local contrast</a:t>
            </a:r>
            <a:endParaRPr lang="en-US" altLang="en-US"/>
          </a:p>
        </p:txBody>
      </p:sp>
      <p:sp>
        <p:nvSpPr>
          <p:cNvPr id="42" name="Text Box 41"/>
          <p:cNvSpPr txBox="1"/>
          <p:nvPr/>
        </p:nvSpPr>
        <p:spPr>
          <a:xfrm>
            <a:off x="3334385" y="6174740"/>
            <a:ext cx="1668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global contrast</a:t>
            </a:r>
            <a:endParaRPr lang="en-US" alt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6690" y="4824730"/>
            <a:ext cx="1657985" cy="17183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4665" y="347980"/>
            <a:ext cx="2059940" cy="1909445"/>
          </a:xfrm>
          <a:prstGeom prst="rect">
            <a:avLst/>
          </a:prstGeom>
        </p:spPr>
      </p:pic>
      <p:sp>
        <p:nvSpPr>
          <p:cNvPr id="46" name="Text Box 45"/>
          <p:cNvSpPr txBox="1"/>
          <p:nvPr/>
        </p:nvSpPr>
        <p:spPr>
          <a:xfrm>
            <a:off x="3130550" y="2299970"/>
            <a:ext cx="1008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encoder</a:t>
            </a:r>
            <a:endParaRPr lang="en-US" altLang="en-US"/>
          </a:p>
        </p:txBody>
      </p:sp>
      <p:sp>
        <p:nvSpPr>
          <p:cNvPr id="48" name="Rectangle 47"/>
          <p:cNvSpPr/>
          <p:nvPr/>
        </p:nvSpPr>
        <p:spPr>
          <a:xfrm>
            <a:off x="8274050" y="2186940"/>
            <a:ext cx="197485" cy="1822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683625" y="2196465"/>
            <a:ext cx="197485" cy="1822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735695" y="2533015"/>
            <a:ext cx="197485" cy="1822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84845" y="2533015"/>
            <a:ext cx="197485" cy="1822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26120" y="4478655"/>
            <a:ext cx="197485" cy="1822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735695" y="4488180"/>
            <a:ext cx="197485" cy="1822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791575" y="4824730"/>
            <a:ext cx="197485" cy="182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36915" y="4824730"/>
            <a:ext cx="197485" cy="182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329930" y="3345180"/>
            <a:ext cx="197485" cy="1822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739505" y="3354705"/>
            <a:ext cx="197485" cy="1822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8791575" y="3691255"/>
            <a:ext cx="197485" cy="1822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340725" y="3691255"/>
            <a:ext cx="197485" cy="1822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what has been done for the next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/>
              <a:t>1. I have done an extra experiment on the assumption on CIFAR10 dataset to see if it works.</a:t>
            </a:r>
            <a:endParaRPr lang="" altLang="en-US"/>
          </a:p>
          <a:p>
            <a:endParaRPr lang="" altLang="en-US"/>
          </a:p>
          <a:p>
            <a:r>
              <a:rPr lang="" altLang="en-US"/>
              <a:t>2. I am going to run the segmentation to check </a:t>
            </a:r>
            <a:endParaRPr lang="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Baseline result</a:t>
            </a:r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1930" y="1160780"/>
            <a:ext cx="6792595" cy="18002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" y="3757295"/>
            <a:ext cx="3982085" cy="269430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087120" y="3453130"/>
            <a:ext cx="3424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mean dice for the case 0.02</a:t>
            </a:r>
            <a:endParaRPr lang="en-US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6081395" y="3345815"/>
            <a:ext cx="55441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observations:</a:t>
            </a:r>
            <a:endParaRPr lang="en-US" altLang="en-US"/>
          </a:p>
          <a:p>
            <a:r>
              <a:rPr lang="en-US" altLang="en-US"/>
              <a:t>1. pretrain encoder is effective 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2. decoder pretrain is not effective due to </a:t>
            </a:r>
            <a:r>
              <a:rPr lang="en-US" altLang="en-US">
                <a:solidFill>
                  <a:srgbClr val="FF0000"/>
                </a:solidFill>
              </a:rPr>
              <a:t>the unalignment</a:t>
            </a:r>
            <a:endParaRPr lang="en-US" altLang="en-US">
              <a:solidFill>
                <a:srgbClr val="FF0000"/>
              </a:solidFill>
            </a:endParaRPr>
          </a:p>
          <a:p>
            <a:pPr lvl="1"/>
            <a:r>
              <a:rPr lang="en-US" altLang="en-US">
                <a:solidFill>
                  <a:schemeClr val="tx1"/>
                </a:solidFill>
              </a:rPr>
              <a:t>in the original paper, when training decoder, there is no positional move on images</a:t>
            </a:r>
            <a:endParaRPr lang="en-US" altLang="en-US">
              <a:solidFill>
                <a:srgbClr val="FF0000"/>
              </a:solidFill>
            </a:endParaRPr>
          </a:p>
          <a:p>
            <a:endParaRPr lang="en-US" altLang="en-US">
              <a:solidFill>
                <a:srgbClr val="FF0000"/>
              </a:solidFill>
            </a:endParaRPr>
          </a:p>
          <a:p>
            <a:r>
              <a:rPr lang="en-US" altLang="en-US">
                <a:solidFill>
                  <a:schemeClr val="tx1"/>
                </a:solidFill>
              </a:rPr>
              <a:t>3. </a:t>
            </a:r>
            <a:r>
              <a:rPr lang="en-US" altLang="en-US">
                <a:solidFill>
                  <a:srgbClr val="FF0000"/>
                </a:solidFill>
              </a:rPr>
              <a:t>IIC MI can be useful in this case.</a:t>
            </a:r>
            <a:endParaRPr lang="en-US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Baseline result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1075690" y="1510665"/>
            <a:ext cx="432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Encoding using partition-wise contrastive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385" y="2011680"/>
            <a:ext cx="5831205" cy="154559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232650" y="1510665"/>
            <a:ext cx="419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Encoding using patient-wise contrastive</a:t>
            </a:r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7827645" y="2466975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to be continued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59105" y="143510"/>
            <a:ext cx="6614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My progress:</a:t>
            </a:r>
            <a:endParaRPr lang="en-US" altLang="en-US"/>
          </a:p>
          <a:p>
            <a:r>
              <a:rPr lang="en-US" altLang="en-US"/>
              <a:t>1. we use ACDC dataset as the same as theirs.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433705" y="1716405"/>
            <a:ext cx="1186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1</a:t>
            </a:r>
            <a:endParaRPr lang="en-US" altLang="en-US"/>
          </a:p>
          <a:p>
            <a:r>
              <a:rPr lang="en-US" altLang="en-US"/>
              <a:t>ED phase</a:t>
            </a:r>
            <a:endParaRPr lang="en-US" altLang="en-US"/>
          </a:p>
          <a:p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59105" y="4091940"/>
            <a:ext cx="1173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1</a:t>
            </a:r>
            <a:endParaRPr lang="en-US" altLang="en-US"/>
          </a:p>
          <a:p>
            <a:r>
              <a:rPr lang="en-US" altLang="en-US"/>
              <a:t>ES phase</a:t>
            </a:r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30467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Partition1</a:t>
            </a:r>
            <a:endParaRPr lang="en-US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54089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Partition2</a:t>
            </a:r>
            <a:endParaRPr lang="en-US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8240395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Partition3</a:t>
            </a:r>
            <a:endParaRPr lang="en-US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5480" y="831215"/>
            <a:ext cx="2419350" cy="52908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30" y="831215"/>
            <a:ext cx="2452370" cy="5308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915" y="799465"/>
            <a:ext cx="2501265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6330" y="5558790"/>
            <a:ext cx="814070" cy="88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" y="4044950"/>
            <a:ext cx="812165" cy="86233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0460" y="2324100"/>
            <a:ext cx="812165" cy="845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network architecture for IIC + bounding box?</a:t>
            </a:r>
            <a:endParaRPr lang="en-US" altLang="en-US"/>
          </a:p>
        </p:txBody>
      </p:sp>
      <p:sp>
        <p:nvSpPr>
          <p:cNvPr id="4" name="Isosceles Triangle 3"/>
          <p:cNvSpPr/>
          <p:nvPr/>
        </p:nvSpPr>
        <p:spPr>
          <a:xfrm rot="5400000">
            <a:off x="2489200" y="3432810"/>
            <a:ext cx="1516380" cy="6985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6200000">
            <a:off x="5227955" y="3669030"/>
            <a:ext cx="795020" cy="2425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5400000">
            <a:off x="3935095" y="3917315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24585" y="4044950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963420" y="2703195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11" name="Text Box 10"/>
          <p:cNvSpPr txBox="1"/>
          <p:nvPr/>
        </p:nvSpPr>
        <p:spPr>
          <a:xfrm>
            <a:off x="1968500" y="4121785"/>
            <a:ext cx="7239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roughly </a:t>
            </a:r>
            <a:endParaRPr lang="en-US" altLang="en-US" sz="1200"/>
          </a:p>
          <a:p>
            <a:r>
              <a:rPr lang="en-US" altLang="en-US" sz="1200"/>
              <a:t>aligned</a:t>
            </a:r>
            <a:endParaRPr lang="en-US" altLang="en-US" sz="1200"/>
          </a:p>
          <a:p>
            <a:r>
              <a:rPr lang="en-US" altLang="en-US" sz="1200"/>
              <a:t>images</a:t>
            </a:r>
            <a:endParaRPr lang="en-US" altLang="en-US" sz="1200"/>
          </a:p>
        </p:txBody>
      </p:sp>
      <p:sp>
        <p:nvSpPr>
          <p:cNvPr id="7" name="Rounded Rectangle 6"/>
          <p:cNvSpPr/>
          <p:nvPr/>
        </p:nvSpPr>
        <p:spPr>
          <a:xfrm>
            <a:off x="1124585" y="2319655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3863975" y="4601210"/>
            <a:ext cx="5492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</a:t>
            </a:r>
            <a:r>
              <a:rPr lang="en-US" altLang="en-US" baseline="-25000"/>
              <a:t>anc</a:t>
            </a:r>
            <a:endParaRPr lang="en-US" altLang="en-US"/>
          </a:p>
          <a:p>
            <a:r>
              <a:rPr lang="en-US" altLang="en-US" i="1"/>
              <a:t>e</a:t>
            </a:r>
            <a:r>
              <a:rPr lang="en-US" altLang="en-US" baseline="-25000"/>
              <a:t>pos</a:t>
            </a:r>
            <a:endParaRPr lang="en-US" altLang="en-US" baseline="-250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240" y="2204085"/>
            <a:ext cx="834390" cy="8839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525" y="4053840"/>
            <a:ext cx="821055" cy="88963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7371080" y="2204085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391400" y="4081145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477125" y="5544185"/>
            <a:ext cx="813435" cy="899160"/>
          </a:xfrm>
          <a:prstGeom prst="round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8420735" y="2713355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8420735" y="4189730"/>
            <a:ext cx="7239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1200">
                <a:sym typeface="+mn-ea"/>
              </a:rPr>
              <a:t>roughly </a:t>
            </a:r>
            <a:endParaRPr lang="en-US" altLang="en-US" sz="1200"/>
          </a:p>
          <a:p>
            <a:pPr algn="l"/>
            <a:r>
              <a:rPr lang="en-US" altLang="en-US" sz="1200">
                <a:sym typeface="+mn-ea"/>
              </a:rPr>
              <a:t>aligned</a:t>
            </a:r>
            <a:endParaRPr lang="en-US" altLang="en-US" sz="1200"/>
          </a:p>
          <a:p>
            <a:pPr algn="l"/>
            <a:r>
              <a:rPr lang="en-US" altLang="en-US" sz="1200">
                <a:sym typeface="+mn-ea"/>
              </a:rPr>
              <a:t>images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8505825" y="5629910"/>
            <a:ext cx="757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negative</a:t>
            </a:r>
            <a:endParaRPr lang="en-US" altLang="en-US" sz="1200"/>
          </a:p>
        </p:txBody>
      </p:sp>
      <p:sp>
        <p:nvSpPr>
          <p:cNvPr id="36" name="Right Arrow 35"/>
          <p:cNvSpPr/>
          <p:nvPr/>
        </p:nvSpPr>
        <p:spPr>
          <a:xfrm rot="16200000">
            <a:off x="5892165" y="2624455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Flowchart: Manual Operation 36"/>
          <p:cNvSpPr/>
          <p:nvPr/>
        </p:nvSpPr>
        <p:spPr>
          <a:xfrm rot="5400000">
            <a:off x="5831205" y="3631565"/>
            <a:ext cx="1454785" cy="24003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4783455" y="4766945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Text Box 41"/>
          <p:cNvSpPr txBox="1"/>
          <p:nvPr/>
        </p:nvSpPr>
        <p:spPr>
          <a:xfrm>
            <a:off x="5165725" y="5088255"/>
            <a:ext cx="2710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IIC loss (discriminator)??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585" y="5660390"/>
            <a:ext cx="1602740" cy="9398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3855720" y="5901055"/>
            <a:ext cx="557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</a:t>
            </a:r>
            <a:r>
              <a:rPr lang="en-US" altLang="en-US" i="1" baseline="-25000"/>
              <a:t>neg</a:t>
            </a:r>
            <a:endParaRPr lang="en-US" altLang="en-US" i="1" baseline="-25000"/>
          </a:p>
        </p:txBody>
      </p:sp>
      <p:sp>
        <p:nvSpPr>
          <p:cNvPr id="15" name="Right Arrow 14"/>
          <p:cNvSpPr/>
          <p:nvPr/>
        </p:nvSpPr>
        <p:spPr>
          <a:xfrm>
            <a:off x="4733290" y="5969635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5346700" y="5922645"/>
            <a:ext cx="1516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Enc_contrast</a:t>
            </a:r>
            <a:endParaRPr lang="en-US" altLang="en-US" i="1" baseline="-25000"/>
          </a:p>
        </p:txBody>
      </p:sp>
      <p:sp>
        <p:nvSpPr>
          <p:cNvPr id="30" name="Right Arrow 29"/>
          <p:cNvSpPr/>
          <p:nvPr/>
        </p:nvSpPr>
        <p:spPr>
          <a:xfrm>
            <a:off x="9422130" y="5727700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10201910" y="5680710"/>
            <a:ext cx="142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no loss here</a:t>
            </a:r>
            <a:endParaRPr lang="en-US" altLang="en-US" i="1" baseline="-250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5750" y="2609850"/>
            <a:ext cx="612775" cy="462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5750" y="1917700"/>
            <a:ext cx="582930" cy="5340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9880" y="4053840"/>
            <a:ext cx="621665" cy="4108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4800" y="4659630"/>
            <a:ext cx="626745" cy="475615"/>
          </a:xfrm>
          <a:prstGeom prst="rect">
            <a:avLst/>
          </a:prstGeom>
        </p:spPr>
      </p:pic>
      <p:sp>
        <p:nvSpPr>
          <p:cNvPr id="38" name="Right Arrow 37"/>
          <p:cNvSpPr/>
          <p:nvPr/>
        </p:nvSpPr>
        <p:spPr>
          <a:xfrm rot="2760000">
            <a:off x="10068560" y="2273300"/>
            <a:ext cx="767715" cy="32131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18480000">
            <a:off x="10049510" y="3868420"/>
            <a:ext cx="767715" cy="32131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11084560" y="3024505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IIC loss</a:t>
            </a:r>
            <a:endParaRPr lang="en-US" altLang="en-US"/>
          </a:p>
        </p:txBody>
      </p:sp>
      <p:sp>
        <p:nvSpPr>
          <p:cNvPr id="43" name="Right Arrow 42"/>
          <p:cNvSpPr/>
          <p:nvPr/>
        </p:nvSpPr>
        <p:spPr>
          <a:xfrm rot="1200000">
            <a:off x="9923145" y="3049270"/>
            <a:ext cx="767715" cy="3213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17820000">
            <a:off x="10049510" y="4591050"/>
            <a:ext cx="767715" cy="3213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Text Box 46"/>
          <p:cNvSpPr txBox="1"/>
          <p:nvPr/>
        </p:nvSpPr>
        <p:spPr>
          <a:xfrm>
            <a:off x="35560" y="4153535"/>
            <a:ext cx="798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/>
              <a:t>From</a:t>
            </a:r>
            <a:endParaRPr lang="en-US" altLang="en-US" sz="1200"/>
          </a:p>
          <a:p>
            <a:pPr algn="ctr"/>
            <a:r>
              <a:rPr lang="en-US" altLang="en-US" sz="1200"/>
              <a:t>other</a:t>
            </a:r>
            <a:endParaRPr lang="en-US" altLang="en-US" sz="1200"/>
          </a:p>
          <a:p>
            <a:pPr algn="ctr"/>
            <a:r>
              <a:rPr lang="en-US" altLang="en-US" sz="1200"/>
              <a:t>modality</a:t>
            </a:r>
            <a:endParaRPr lang="en-US" altLang="en-US" sz="1200"/>
          </a:p>
        </p:txBody>
      </p:sp>
      <p:sp>
        <p:nvSpPr>
          <p:cNvPr id="48" name="Rectangle 47"/>
          <p:cNvSpPr/>
          <p:nvPr/>
        </p:nvSpPr>
        <p:spPr>
          <a:xfrm>
            <a:off x="7466330" y="231013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875905" y="231965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931785" y="265620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77125" y="265620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481570" y="425513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891145" y="426466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947025" y="460121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492365" y="460121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6" name="Text Box 55"/>
          <p:cNvSpPr txBox="1"/>
          <p:nvPr/>
        </p:nvSpPr>
        <p:spPr>
          <a:xfrm>
            <a:off x="9891395" y="3508375"/>
            <a:ext cx="2456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IIC loss (discriminator)</a:t>
            </a:r>
            <a:endParaRPr lang="en-US" altLang="en-US">
              <a:sym typeface="+mn-ea"/>
            </a:endParaRPr>
          </a:p>
          <a:p>
            <a:endParaRPr lang="en-US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5734050" y="1955800"/>
            <a:ext cx="944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IIC loss</a:t>
            </a:r>
            <a:endParaRPr lang="en-US"/>
          </a:p>
        </p:txBody>
      </p:sp>
      <p:sp>
        <p:nvSpPr>
          <p:cNvPr id="22" name="Flowchart: Alternate Process 21"/>
          <p:cNvSpPr/>
          <p:nvPr/>
        </p:nvSpPr>
        <p:spPr>
          <a:xfrm>
            <a:off x="3773170" y="4535805"/>
            <a:ext cx="738505" cy="2033905"/>
          </a:xfrm>
          <a:prstGeom prst="flowChartAlternateProcess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further steps</a:t>
            </a:r>
            <a:endParaRPr lang="en-US" altLang="en-US"/>
          </a:p>
        </p:txBody>
      </p:sp>
      <p:sp>
        <p:nvSpPr>
          <p:cNvPr id="20" name="Content Placeholder 19"/>
          <p:cNvSpPr/>
          <p:nvPr>
            <p:ph idx="1"/>
          </p:nvPr>
        </p:nvSpPr>
        <p:spPr/>
        <p:txBody>
          <a:bodyPr/>
          <a:p>
            <a:r>
              <a:rPr lang="en-US" altLang="en-US"/>
              <a:t>have a discriminator would help ?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Improve the learning strategy using IIC loss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Compared the different methods in `semi-supervised learning` instead of `pretrain-finetuning`: because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8780" y="1722120"/>
            <a:ext cx="2914015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" name="Rounded Rectangle 106"/>
          <p:cNvSpPr/>
          <p:nvPr/>
        </p:nvSpPr>
        <p:spPr>
          <a:xfrm>
            <a:off x="5720715" y="499110"/>
            <a:ext cx="4022090" cy="248412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258685" y="1495425"/>
            <a:ext cx="467360" cy="422275"/>
          </a:xfrm>
          <a:prstGeom prst="rect">
            <a:avLst/>
          </a:prstGeom>
        </p:spPr>
      </p:pic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5305" y="1473200"/>
            <a:ext cx="1517015" cy="37147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35850" y="4230370"/>
            <a:ext cx="467360" cy="422275"/>
          </a:xfrm>
          <a:prstGeom prst="rect">
            <a:avLst/>
          </a:prstGeom>
        </p:spPr>
      </p:pic>
      <p:sp>
        <p:nvSpPr>
          <p:cNvPr id="106" name="Text Box 105"/>
          <p:cNvSpPr txBox="1"/>
          <p:nvPr/>
        </p:nvSpPr>
        <p:spPr>
          <a:xfrm>
            <a:off x="8362950" y="4208145"/>
            <a:ext cx="1414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IIC_contrast</a:t>
            </a:r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5481955" y="3689985"/>
            <a:ext cx="4295140" cy="170116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Text Box 108"/>
          <p:cNvSpPr txBox="1"/>
          <p:nvPr/>
        </p:nvSpPr>
        <p:spPr>
          <a:xfrm>
            <a:off x="10492105" y="3080385"/>
            <a:ext cx="12026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Total_loss</a:t>
            </a:r>
            <a:endParaRPr lang="en-US" altLang="en-US" i="1">
              <a:sym typeface="+mn-ea"/>
            </a:endParaRPr>
          </a:p>
        </p:txBody>
      </p:sp>
      <p:cxnSp>
        <p:nvCxnSpPr>
          <p:cNvPr id="110" name="Straight Arrow Connector 109"/>
          <p:cNvCxnSpPr>
            <a:stCxn id="108" idx="3"/>
            <a:endCxn id="109" idx="1"/>
          </p:cNvCxnSpPr>
          <p:nvPr/>
        </p:nvCxnSpPr>
        <p:spPr>
          <a:xfrm flipV="1">
            <a:off x="9777095" y="3264535"/>
            <a:ext cx="715010" cy="127635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109" idx="1"/>
          </p:cNvCxnSpPr>
          <p:nvPr/>
        </p:nvCxnSpPr>
        <p:spPr>
          <a:xfrm>
            <a:off x="9742805" y="1802130"/>
            <a:ext cx="749300" cy="1462405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7626</Words>
  <Application>WPS Presentation</Application>
  <PresentationFormat>宽屏</PresentationFormat>
  <Paragraphs>1275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Arial</vt:lpstr>
      <vt:lpstr>SimSun</vt:lpstr>
      <vt:lpstr>Wingdings</vt:lpstr>
      <vt:lpstr>Calibri</vt:lpstr>
      <vt:lpstr>微软雅黑</vt:lpstr>
      <vt:lpstr>Arial Unicode MS</vt:lpstr>
      <vt:lpstr>Arial Black</vt:lpstr>
      <vt:lpstr>宋体</vt:lpstr>
      <vt:lpstr>Times New Roman</vt:lpstr>
      <vt:lpstr>Office Theme</vt:lpstr>
      <vt:lpstr>PowerPoint 演示文稿</vt:lpstr>
      <vt:lpstr>PowerPoint 演示文稿</vt:lpstr>
      <vt:lpstr>network architecture</vt:lpstr>
      <vt:lpstr>Baseline result</vt:lpstr>
      <vt:lpstr>Baseline result</vt:lpstr>
      <vt:lpstr>PowerPoint 演示文稿</vt:lpstr>
      <vt:lpstr>network architecture for IIC + bounding box?</vt:lpstr>
      <vt:lpstr>further steps</vt:lpstr>
      <vt:lpstr>Encoder part</vt:lpstr>
      <vt:lpstr>Encoder part</vt:lpstr>
      <vt:lpstr>Encoder part</vt:lpstr>
      <vt:lpstr>Encoder part</vt:lpstr>
      <vt:lpstr>Encoder part</vt:lpstr>
      <vt:lpstr>Encoder part</vt:lpstr>
      <vt:lpstr>Encoder part</vt:lpstr>
      <vt:lpstr>Conclusion 1</vt:lpstr>
      <vt:lpstr>Conclusion 1 extended</vt:lpstr>
      <vt:lpstr>Conclusion 1 extended</vt:lpstr>
      <vt:lpstr>Conclusion 1</vt:lpstr>
      <vt:lpstr>Encoder part</vt:lpstr>
      <vt:lpstr>Problems to discuss</vt:lpstr>
      <vt:lpstr>PowerPoint 演示文稿</vt:lpstr>
      <vt:lpstr>Encoder part</vt:lpstr>
      <vt:lpstr>Encoder part</vt:lpstr>
      <vt:lpstr>Encoder part</vt:lpstr>
      <vt:lpstr>Encoder part</vt:lpstr>
      <vt:lpstr>What is going on feature space</vt:lpstr>
      <vt:lpstr>What is going on feature space</vt:lpstr>
      <vt:lpstr>What is going on feature space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jizong</dc:creator>
  <cp:lastModifiedBy>jizong</cp:lastModifiedBy>
  <cp:revision>142</cp:revision>
  <dcterms:created xsi:type="dcterms:W3CDTF">2020-08-03T21:01:52Z</dcterms:created>
  <dcterms:modified xsi:type="dcterms:W3CDTF">2020-08-03T21:01:52Z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